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DM Sans Medium" pitchFamily="2" charset="0"/>
      <p:regular r:id="rId33"/>
      <p:bold r:id="rId34"/>
      <p:italic r:id="rId35"/>
      <p:boldItalic r:id="rId36"/>
    </p:embeddedFont>
    <p:embeddedFont>
      <p:font typeface="Merriweather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74" y="3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4799838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4799838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FFE71-4B48-13B6-0250-01DF8E676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091DB5-8A96-EAC5-0830-461285ACC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A5CC2-5626-081F-54CE-3DA0F1EB0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6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66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FDF7-F16A-0E9E-67D4-BD29904E7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60682-9771-D346-DBB5-6044D6808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68BC0-D95E-BB49-D5F4-595599B0B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7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6CF7E-988E-E834-6AD7-C6F78FE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FF9A7-48D8-B4AB-F1C3-1E7219F1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11674-8B7E-7E5F-4E58-10F0B7EF8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3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3368D-8F70-DC3A-E1D0-50E04B2A4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8715E-D918-F948-1817-DD5212036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C2617-43CF-8651-D20D-FA6D48DCA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99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637BD-7492-9685-C6EE-7CE13B7C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BD466D-EF06-76DC-C994-B03A8650B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34830A-7892-AC44-73DE-58548A10D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87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BE9B4-BD63-808C-BA20-37EC8D120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6FACC1-6522-995F-D090-0F194CA9E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878D3-1226-6B1E-7625-958383259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91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59FE4DD8-6C19-F82B-E5E3-DB75D914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>
            <a:extLst>
              <a:ext uri="{FF2B5EF4-FFF2-40B4-BE49-F238E27FC236}">
                <a16:creationId xmlns:a16="http://schemas.microsoft.com/office/drawing/2014/main" id="{F06DC297-6FC7-4FB3-3451-43F52565B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>
            <a:extLst>
              <a:ext uri="{FF2B5EF4-FFF2-40B4-BE49-F238E27FC236}">
                <a16:creationId xmlns:a16="http://schemas.microsoft.com/office/drawing/2014/main" id="{5C69D070-3B90-807F-9998-EAA880746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07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3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3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4" name="Google Shape;154;p3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3"/>
          </p:nvPr>
        </p:nvSpPr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" type="secHead">
  <p:cSld name="SECTION_HEAD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 idx="2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title" idx="3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 idx="4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title" idx="5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6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TITLE_AND_BODY_1"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1" type="twoColTx">
  <p:cSld name="TITLE_AND_TWO_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2">
  <p:cSld name="TITLE_AND_TWO_COLUMNS_1"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chart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41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APTION_ONLY">
    <p:bg>
      <p:bgPr>
        <a:solidFill>
          <a:schemeClr val="l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body" idx="1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body" idx="2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body" idx="3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body" idx="4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9" name="Google Shape;229;p42"/>
          <p:cNvSpPr txBox="1">
            <a:spLocks noGrp="1"/>
          </p:cNvSpPr>
          <p:nvPr>
            <p:ph type="body" idx="5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6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7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body" idx="8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9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body" idx="13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idx="14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15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16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body" idx="17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body" idx="18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19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body" idx="20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body" idx="21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body" idx="22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23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24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body" idx="25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26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body" idx="27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28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29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0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2" name="Google Shape;252;p42"/>
          <p:cNvSpPr txBox="1">
            <a:spLocks noGrp="1"/>
          </p:cNvSpPr>
          <p:nvPr>
            <p:ph type="body" idx="31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3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>
  <p:cSld name="CUSTOM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body" idx="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body" idx="4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12.10.2024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6067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Segmentation Techniques: </a:t>
            </a:r>
            <a:endParaRPr sz="32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0"/>
              <a:t>Super Pixelization</a:t>
            </a:r>
            <a:endParaRPr sz="52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0"/>
              <a:t>&amp; Region Growth</a:t>
            </a:r>
            <a:endParaRPr sz="5250"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 &amp; Aiden</a:t>
            </a: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PHYS 510</a:t>
            </a:r>
            <a:endParaRPr/>
          </a:p>
        </p:txBody>
      </p:sp>
      <p:pic>
        <p:nvPicPr>
          <p:cNvPr id="266" name="Google Shape;266;p44" descr="Blue and green wave pattern. 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797" b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5988B-1680-5626-4EA1-AADCB8C1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0A0A3E-84AA-357D-5078-270B500216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0A0A3E-84AA-357D-5078-270B50021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0DB5EE41-B69A-F103-2BDC-35E67977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B0ABB-C27E-E872-609E-D60D76E2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8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3C50E-02F7-F0D4-B6D7-E30AAA103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9EC771-3E9B-3BC6-88AF-A2F6120185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9EC771-3E9B-3BC6-88AF-A2F612018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0F71098F-FE30-6E5A-5CC3-523321F7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3B055-3170-CF1C-6996-982E0C65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0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8687-9FCC-9E54-8178-B2D5846FA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8715AE-9EF8-1A2A-E6D6-5C9035BE63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8715AE-9EF8-1A2A-E6D6-5C9035BE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8E387BE1-3FAA-228F-F4DD-F88F7717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1DB55-29FA-0371-47E8-D17009DF58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7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9EB11-C8F5-B570-B755-0752AA4FA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90142D-F60E-E4B1-FE68-71C0290275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90142D-F60E-E4B1-FE68-71C029027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86BB5B4E-C74B-0AD6-ADF9-327E23792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66406-E81F-16B2-77D8-96D871ED3D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149"/>
          <a:stretch/>
        </p:blipFill>
        <p:spPr>
          <a:xfrm>
            <a:off x="4446248" y="1017725"/>
            <a:ext cx="5495656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8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187AF-1DA7-4B5C-4600-F2B4C2CB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325E7F-1919-D1B6-A2CE-D19F9A7730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325E7F-1919-D1B6-A2CE-D19F9A773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98C0EB28-B43E-82B5-DF1D-2CB1DAB0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71CB9-3495-ACC2-4496-0F39155C03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305" r="10074"/>
          <a:stretch/>
        </p:blipFill>
        <p:spPr>
          <a:xfrm>
            <a:off x="4663440" y="1017725"/>
            <a:ext cx="4585044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7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59608-24A0-4AC4-D4FA-2E1ABE15E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6F05FD-D3E6-72CA-0230-B6F5BAD3FC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6F05FD-D3E6-72CA-0230-B6F5BAD3F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1E655BE6-9378-7A31-0D12-2560C4326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B53ED-72C9-F80A-C1E1-3BC35D70B8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90" r="16690"/>
          <a:stretch/>
        </p:blipFill>
        <p:spPr>
          <a:xfrm>
            <a:off x="4206240" y="1017725"/>
            <a:ext cx="4585044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73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FDCE-C1D5-6F99-1063-664A9C44B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9E1AF-ECEE-A11D-669A-AE0C905AB6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9E1AF-ECEE-A11D-669A-AE0C905AB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CDF56004-F650-6519-7A4C-3CBED86F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E31909-137B-5343-AED4-D0DC65387E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90" r="16690"/>
          <a:stretch/>
        </p:blipFill>
        <p:spPr>
          <a:xfrm>
            <a:off x="4206240" y="1017725"/>
            <a:ext cx="4585044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36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87EBA-3CCA-4A4C-FD9C-0DFC2DC41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888574-F931-FA4F-B8B3-5F0A5CE651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888574-F931-FA4F-B8B3-5F0A5CE65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E1E14000-F409-AC47-FEB8-6CEF36D57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ED703-470D-8723-2B9A-821B58F7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90" r="16690"/>
          <a:stretch/>
        </p:blipFill>
        <p:spPr>
          <a:xfrm>
            <a:off x="4206240" y="1017725"/>
            <a:ext cx="4585044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7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6CC6F-0009-A0B5-A08B-73FAA7FD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84F7FD-78CB-1396-D26F-A87966B14C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84F7FD-78CB-1396-D26F-A87966B14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55E7A3C5-EF29-286A-967D-E187E1445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ADA6A-B90B-009E-73FF-EC343B1F8E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90" r="16690"/>
          <a:stretch/>
        </p:blipFill>
        <p:spPr>
          <a:xfrm>
            <a:off x="4206240" y="1017725"/>
            <a:ext cx="4585044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00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657FD-1ECB-BD36-3272-ED160681B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95248-CD67-CA29-5F69-9D1E8FB62C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(Dis)Advantages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95248-CD67-CA29-5F69-9D1E8FB62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90D1DF-45C6-08A0-3648-A3642814E1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Group objects of an image based on intensity, color, etc. – Anything you can directly compare in a given space.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Performs well with relatively large datasets, especially when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is small.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Easy to interpret results.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Choice of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necessary ahead of time and optimizing is not straightforward.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Sensitive to initial centroids </a:t>
                </a:r>
                <a:r>
                  <a:rPr lang="en-US" sz="1050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and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outliers – could require some initial data processing.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Convergence Criteria – May converge to a local minimum which may not be optimal.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90D1DF-45C6-08A0-3648-A3642814E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46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4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6650"/>
                <a:ext cx="44739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Separate the data into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𝑘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groups that are more comparable with one another but different from data in other groups.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endParaRPr lang="en-US" sz="1050" dirty="0">
                  <a:solidFill>
                    <a:srgbClr val="1E1E1E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Process: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Randomly initialize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𝑘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 data points called cluster centroids.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Categorize each item in the data set based on distance to closest centroid.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Update the centroids based on the average of all data points in the cluster.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Repeat this process for a given number of iterations or a designated convergence threshold,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𝜖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dirty="0">
                  <a:solidFill>
                    <a:srgbClr val="1E1E1E"/>
                  </a:solidFill>
                </a:endParaRPr>
              </a:p>
            </p:txBody>
          </p:sp>
        </mc:Choice>
        <mc:Fallback>
          <p:sp>
            <p:nvSpPr>
              <p:cNvPr id="271" name="Google Shape;271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6650"/>
                <a:ext cx="44739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Google Shape;272;p4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i="1" dirty="0"/>
                  <a:t>-Means Clustering</a:t>
                </a:r>
                <a:endParaRPr i="1" dirty="0"/>
              </a:p>
            </p:txBody>
          </p:sp>
        </mc:Choice>
        <mc:Fallback>
          <p:sp>
            <p:nvSpPr>
              <p:cNvPr id="272" name="Google Shape;272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4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29F8E14-9D63-250F-E546-D9CB4D9B0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762" y="364815"/>
            <a:ext cx="3822174" cy="3822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676CE5-003D-6F0D-FA37-B30E00D03FED}"/>
              </a:ext>
            </a:extLst>
          </p:cNvPr>
          <p:cNvSpPr txBox="1"/>
          <p:nvPr/>
        </p:nvSpPr>
        <p:spPr>
          <a:xfrm>
            <a:off x="5262741" y="4171397"/>
            <a:ext cx="347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Sandipan Dey, 2023, https://sandipanweb.wordpress.com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E2CCB017-EB0F-3E30-AEF7-67FCBE0E4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>
            <a:extLst>
              <a:ext uri="{FF2B5EF4-FFF2-40B4-BE49-F238E27FC236}">
                <a16:creationId xmlns:a16="http://schemas.microsoft.com/office/drawing/2014/main" id="{BEB8AB61-4E8A-FA62-3CEF-7D6B3CC46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7724"/>
            <a:ext cx="4473900" cy="3958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Start at a point in a region and expand outward within that region.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Process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Choose the initial point (seed) in an image within the area you want to isolate.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Add surrounding pixel RGB values to a queue to be processed.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Compare ‘distance’ of surrounding pixels in RGB-space individually.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If the ‘distance’ is less than a designated threshold, that pixel its surrounding pixels get added to the queue.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If greater, do not add to processing queue.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Repeat!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Note that distance is still the Euclidean metric!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1E1E1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Google Shape;272;p45">
                <a:extLst>
                  <a:ext uri="{FF2B5EF4-FFF2-40B4-BE49-F238E27FC236}">
                    <a16:creationId xmlns:a16="http://schemas.microsoft.com/office/drawing/2014/main" id="{ABEC776A-730D-7DB6-3D2C-E1C79E7A3979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𝑹𝒆𝒈𝒊𝒐𝒏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𝑮𝒓𝒐𝒘𝒊𝒏𝒈</m:t>
                      </m:r>
                    </m:oMath>
                  </m:oMathPara>
                </a14:m>
                <a:br>
                  <a:rPr lang="en-US" b="1" i="1" dirty="0"/>
                </a:br>
                <a:endParaRPr i="1" dirty="0"/>
              </a:p>
            </p:txBody>
          </p:sp>
        </mc:Choice>
        <mc:Fallback>
          <p:sp>
            <p:nvSpPr>
              <p:cNvPr id="272" name="Google Shape;272;p45">
                <a:extLst>
                  <a:ext uri="{FF2B5EF4-FFF2-40B4-BE49-F238E27FC236}">
                    <a16:creationId xmlns:a16="http://schemas.microsoft.com/office/drawing/2014/main" id="{ABEC776A-730D-7DB6-3D2C-E1C79E7A397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FA9BBF-B373-982C-F7FA-48649963ED1A}"/>
              </a:ext>
            </a:extLst>
          </p:cNvPr>
          <p:cNvSpPr txBox="1"/>
          <p:nvPr/>
        </p:nvSpPr>
        <p:spPr>
          <a:xfrm>
            <a:off x="5262741" y="4171397"/>
            <a:ext cx="347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NV5 Geospatial Software Documentation, 2024,</a:t>
            </a:r>
          </a:p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https://nv5geospatialsoftware.com</a:t>
            </a:r>
          </a:p>
        </p:txBody>
      </p:sp>
      <p:pic>
        <p:nvPicPr>
          <p:cNvPr id="5" name="Picture 4" descr="A close-up of a grey surface&#10;&#10;Description automatically generated">
            <a:extLst>
              <a:ext uri="{FF2B5EF4-FFF2-40B4-BE49-F238E27FC236}">
                <a16:creationId xmlns:a16="http://schemas.microsoft.com/office/drawing/2014/main" id="{C0728FD9-275C-9546-13E0-DB2395A1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60662"/>
            <a:ext cx="2679382" cy="38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1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D377-E8B8-5316-E038-FD8FF4B1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2C726-3C72-5C91-6D09-D60C17A7D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E84C2B-061E-67E6-4FAA-F8EBA3331A6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3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858DB-E319-DA25-C6F5-60CBA5B33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C41AC8-BF60-C496-F09A-EF24500F52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𝑹𝒆𝒈𝒊𝒐𝒏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𝑮𝒓𝒐𝒘𝒕𝒉</m:t>
                    </m:r>
                  </m:oMath>
                </a14:m>
                <a:r>
                  <a:rPr lang="en-US" dirty="0"/>
                  <a:t>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7C41AC8-BF60-C496-F09A-EF24500F5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D9A41A21-BDC6-E26B-9135-C8EAF26E615D}"/>
              </a:ext>
            </a:extLst>
          </p:cNvPr>
          <p:cNvPicPr>
            <a:picLocks/>
          </p:cNvPicPr>
          <p:nvPr/>
        </p:nvPicPr>
        <p:blipFill>
          <a:blip r:embed="rId3"/>
          <a:srcRect l="-4398" t="633" r="-1714" b="-633"/>
          <a:stretch/>
        </p:blipFill>
        <p:spPr>
          <a:xfrm>
            <a:off x="-853440" y="1064014"/>
            <a:ext cx="5821680" cy="3657606"/>
          </a:xfrm>
          <a:prstGeom prst="rect">
            <a:avLst/>
          </a:prstGeom>
        </p:spPr>
      </p:pic>
      <p:pic>
        <p:nvPicPr>
          <p:cNvPr id="4" name="Picture 3" descr="A person in an astronaut suit&#10;&#10;Description automatically generated">
            <a:extLst>
              <a:ext uri="{FF2B5EF4-FFF2-40B4-BE49-F238E27FC236}">
                <a16:creationId xmlns:a16="http://schemas.microsoft.com/office/drawing/2014/main" id="{39A09064-E04E-ED66-6F92-6F846A5E9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634" y="1040868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0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5A3F9-D257-7204-F6B4-5092BA69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085C-29BA-B007-3904-2E0F45EC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Growth – Application</a:t>
            </a:r>
          </a:p>
        </p:txBody>
      </p:sp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4BB580F5-351D-EB5D-7FB0-07AABAE3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D5D26-A4F9-71D9-DADA-32E20156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19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32AC1-4AF9-3298-98CF-26A0B6F7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60DE00-588E-C941-9D88-8ED8382E6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60DE00-588E-C941-9D88-8ED8382E6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95980F11-D25A-332A-AA05-4B5691CB2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2436" y="1017725"/>
            <a:ext cx="6882376" cy="4588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AF292-7060-2581-F4AC-3F4F462E7D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149"/>
          <a:stretch/>
        </p:blipFill>
        <p:spPr>
          <a:xfrm>
            <a:off x="4446248" y="1017725"/>
            <a:ext cx="5495656" cy="45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9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EE8FD5-F189-C2DD-9D1F-21B48856AE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‘Distance’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EE8FD5-F189-C2DD-9D1F-21B48856AE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40C3EF-2BB4-B97C-1DA8-7EBAB97B11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Distances are calculated using a defined metric in the given space. Here we use RGB-space.</a:t>
                </a:r>
              </a:p>
              <a:p>
                <a:pPr marL="165100" indent="0">
                  <a:buNone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Suppose we have datapoints and centroids in RGB-space characterized by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respectively, where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indexes our points and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indexes our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clusters.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We assign these points to a cluster by finding the </a:t>
                </a:r>
                <a:r>
                  <a:rPr lang="en-US" sz="1050" i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minimum</a:t>
                </a: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distance when compared to each centroid:</a:t>
                </a:r>
              </a:p>
              <a:p>
                <a:pPr marL="1651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arg</m:t>
                    </m:r>
                    <m: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min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⁡(</m:t>
                    </m:r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1050" b="0" i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1050" b="1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+</a:t>
                </a:r>
                <a:r>
                  <a:rPr lang="en-US" sz="1050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1050" b="1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Once all of these are calculated and assigned, we recenter the centroid based on the average of all data points:</a:t>
                </a:r>
              </a:p>
              <a:p>
                <a:pPr marL="1651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165100" indent="0" algn="ctr">
                  <a:buNone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Repeat this process through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𝑡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iterations or until the convergence criterion,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US" sz="105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is met: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1651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𝜖</m:t>
                      </m:r>
                    </m:oMath>
                  </m:oMathPara>
                </a14:m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165100" indent="0">
                  <a:buNone/>
                </a:pPr>
                <a:endParaRPr lang="en-US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40C3EF-2BB4-B97C-1DA8-7EBAB97B1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79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C3E0-0FAE-72A1-2EF3-4BA0B796C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space suit&#10;&#10;Description automatically generated">
            <a:extLst>
              <a:ext uri="{FF2B5EF4-FFF2-40B4-BE49-F238E27FC236}">
                <a16:creationId xmlns:a16="http://schemas.microsoft.com/office/drawing/2014/main" id="{507914E0-34EC-867E-9689-1A4352E8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7301F8-5251-EAAF-2624-3DC061D509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7301F8-5251-EAAF-2624-3DC061D50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0F6ED816-5757-93D7-4F01-A5FD236378A9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 descr="A person in an astronaut suit&#10;&#10;Description automatically generated">
            <a:extLst>
              <a:ext uri="{FF2B5EF4-FFF2-40B4-BE49-F238E27FC236}">
                <a16:creationId xmlns:a16="http://schemas.microsoft.com/office/drawing/2014/main" id="{66F4818C-4619-9A43-8C7D-08D5AFA1EE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645" r="22564"/>
          <a:stretch/>
        </p:blipFill>
        <p:spPr>
          <a:xfrm>
            <a:off x="6104417" y="1040868"/>
            <a:ext cx="2841455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46DA-984E-77AE-6247-D704675E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4B0CE3-29C7-47CF-78C3-C913B2F9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AF038F-8ADA-64F4-143D-09DE27A89A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AF038F-8ADA-64F4-143D-09DE27A89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D63087DF-124F-EEEB-A83D-CEDD034874A3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35AA63-885C-6FFF-3F98-B79FD1693D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71" r="22449"/>
          <a:stretch/>
        </p:blipFill>
        <p:spPr>
          <a:xfrm>
            <a:off x="6063915" y="1040868"/>
            <a:ext cx="289017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5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F57CD-3366-6C5D-B4A0-D86C4409A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B34DD3-FE4A-1CF8-0D59-0D97AAE6C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909F0E-D60B-661E-DDE7-92ABD33200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909F0E-D60B-661E-DDE7-92ABD3320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BC6033D0-24DC-39E8-C736-DB7851D683F5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8A1C4-BF5E-8552-8B7C-C2D1FE36F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372" t="-633" r="21540" b="633"/>
          <a:stretch/>
        </p:blipFill>
        <p:spPr>
          <a:xfrm>
            <a:off x="6043133" y="1017725"/>
            <a:ext cx="2967543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1421D-562E-1A16-F8DB-44F7D208B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9311D5-1652-56A8-247A-B48B3AD81A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9311D5-1652-56A8-247A-B48B3AD81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E90E6C80-5407-8866-727C-80C85FC5F7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42F7B-40C4-190D-C52B-CCD59E2E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9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F0DB1-379A-2D63-C482-EF9DB0208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821020-52AD-7CB5-0E97-ABA858AB00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821020-52AD-7CB5-0E97-ABA858AB0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C6E8FABA-733D-F372-994C-07BEB488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1186C-C865-E9F3-5F95-3DC53814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4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78FBC-6ED6-228B-3170-1ED2B98B4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9AF520-E6DA-037F-1A9C-59D95DD66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89AF520-E6DA-037F-1A9C-59D95DD66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89403365-F824-3274-37F4-022BF04AEF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2A7AF-4AB1-821D-0A9C-9E01084A3B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658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572</Words>
  <Application>Microsoft Office PowerPoint</Application>
  <PresentationFormat>On-screen Show (16:9)</PresentationFormat>
  <Paragraphs>76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Courier New</vt:lpstr>
      <vt:lpstr>Merriweather</vt:lpstr>
      <vt:lpstr>Cambria Math</vt:lpstr>
      <vt:lpstr>Arial</vt:lpstr>
      <vt:lpstr>DM Sans</vt:lpstr>
      <vt:lpstr>Wingdings</vt:lpstr>
      <vt:lpstr>DM Sans Medium</vt:lpstr>
      <vt:lpstr>Simple Light</vt:lpstr>
      <vt:lpstr>Science Presentation</vt:lpstr>
      <vt:lpstr>Segmentation Techniques:  Super Pixelization &amp; Region Growth</vt:lpstr>
      <vt:lpstr>k-Means Clustering</vt:lpstr>
      <vt:lpstr> k-Means Clustering – ‘Distance’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(Dis)Advantages</vt:lpstr>
      <vt:lpstr>Region Growing </vt:lpstr>
      <vt:lpstr>PowerPoint Presentation</vt:lpstr>
      <vt:lpstr> Region Growth – Application</vt:lpstr>
      <vt:lpstr>Region Growth – Application</vt:lpstr>
      <vt:lpstr> k-Means Clustering –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taylorlabpc@outlook.com</cp:lastModifiedBy>
  <cp:revision>3</cp:revision>
  <dcterms:modified xsi:type="dcterms:W3CDTF">2024-12-09T23:48:36Z</dcterms:modified>
</cp:coreProperties>
</file>